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62" r:id="rId5"/>
    <p:sldId id="263" r:id="rId6"/>
    <p:sldId id="260" r:id="rId7"/>
    <p:sldId id="267" r:id="rId8"/>
    <p:sldId id="264" r:id="rId9"/>
    <p:sldId id="265" r:id="rId10"/>
    <p:sldId id="266" r:id="rId11"/>
    <p:sldId id="261" r:id="rId12"/>
    <p:sldId id="259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9" r:id="rId21"/>
    <p:sldId id="280" r:id="rId22"/>
    <p:sldId id="278" r:id="rId23"/>
  </p:sldIdLst>
  <p:sldSz cx="9144000" cy="6084888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113" autoAdjust="0"/>
    <p:restoredTop sz="92015" autoAdjust="0"/>
  </p:normalViewPr>
  <p:slideViewPr>
    <p:cSldViewPr>
      <p:cViewPr>
        <p:scale>
          <a:sx n="90" d="100"/>
          <a:sy n="90" d="100"/>
        </p:scale>
        <p:origin x="-1877" y="67"/>
      </p:cViewPr>
      <p:guideLst>
        <p:guide orient="horz" pos="191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8BB14-6375-41E4-9A1C-87C23182AB9B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685800"/>
            <a:ext cx="514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1367B-1E9F-4CBE-B0BB-E4F1D33FD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7164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ko-KR" sz="1200" dirty="0" err="1" smtClean="0"/>
              <a:t>법식물학자들이</a:t>
            </a:r>
            <a:r>
              <a:rPr lang="ko-KR" altLang="ko-KR" sz="1200" dirty="0" smtClean="0"/>
              <a:t> </a:t>
            </a:r>
            <a:r>
              <a:rPr lang="ko-KR" altLang="en-US" sz="1200" dirty="0" smtClean="0"/>
              <a:t>조사 시 쓰는 기술</a:t>
            </a:r>
            <a:r>
              <a:rPr lang="en-US" altLang="ko-KR" sz="1200" dirty="0" smtClean="0"/>
              <a:t>. DNA</a:t>
            </a:r>
            <a:r>
              <a:rPr lang="ko-KR" altLang="en-US" sz="1200" dirty="0" smtClean="0"/>
              <a:t>의 단백질을 생산하지 않는 부분을 이용</a:t>
            </a:r>
            <a:r>
              <a:rPr lang="en-US" altLang="ko-KR" sz="1200" dirty="0" smtClean="0"/>
              <a:t> </a:t>
            </a:r>
          </a:p>
          <a:p>
            <a:r>
              <a:rPr lang="ko-KR" altLang="en-US" sz="1200" dirty="0" smtClean="0"/>
              <a:t>이것을 분석하면 특정 부분에서 같은 모양이 반복되는데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반복되는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것으로 식물의 종류를 식별함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피해자의 옷에 있던 꽃가루가 시신이 발견된 곳의 꽃가루와 일치하지 않았음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피해자와 용의자들의 신발에서 채취한 진흙 샘플을 채취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피해자들이 발견된 연못과 일치했음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ko-KR" sz="1200" dirty="0" smtClean="0"/>
              <a:t>인디애나 주 천연자원부는 아주 값비싼 호두나무를 잘라 훔쳐간 세 명의 도둑을 찾</a:t>
            </a:r>
            <a:r>
              <a:rPr lang="ko-KR" altLang="en-US" sz="1200" dirty="0" smtClean="0"/>
              <a:t>는 중이었음</a:t>
            </a:r>
            <a:r>
              <a:rPr lang="en-US" altLang="ko-KR" sz="1200" dirty="0" smtClean="0"/>
              <a:t> </a:t>
            </a:r>
          </a:p>
          <a:p>
            <a:r>
              <a:rPr lang="ko-KR" altLang="ko-KR" sz="1200" dirty="0" err="1" smtClean="0"/>
              <a:t>퍼듀</a:t>
            </a:r>
            <a:r>
              <a:rPr lang="ko-KR" altLang="ko-KR" sz="1200" dirty="0" smtClean="0"/>
              <a:t> 대학교의 한 분자 유전학자가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 식물 </a:t>
            </a:r>
            <a:r>
              <a:rPr lang="en-US" altLang="ko-KR" sz="1200" dirty="0" smtClean="0"/>
              <a:t>DNA </a:t>
            </a:r>
            <a:r>
              <a:rPr lang="ko-KR" altLang="en-US" sz="1200" dirty="0" smtClean="0"/>
              <a:t>지문 검사를 통해 범인을 체포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/>
              <a:t>식물</a:t>
            </a:r>
            <a:r>
              <a:rPr lang="en-US" altLang="ko-KR" dirty="0" smtClean="0"/>
              <a:t>, </a:t>
            </a:r>
            <a:r>
              <a:rPr lang="ko-KR" altLang="ko-KR" dirty="0" smtClean="0"/>
              <a:t>씨앗</a:t>
            </a:r>
            <a:r>
              <a:rPr lang="en-US" altLang="ko-KR" dirty="0" smtClean="0"/>
              <a:t>, </a:t>
            </a:r>
            <a:r>
              <a:rPr lang="ko-KR" altLang="ko-KR" dirty="0" smtClean="0"/>
              <a:t>꽃가루</a:t>
            </a:r>
            <a:r>
              <a:rPr lang="en-US" altLang="ko-KR" dirty="0" smtClean="0"/>
              <a:t>, </a:t>
            </a:r>
            <a:r>
              <a:rPr lang="ko-KR" altLang="ko-KR" dirty="0" smtClean="0"/>
              <a:t>이끼류 등 다양한 형태의 식물류</a:t>
            </a:r>
            <a:r>
              <a:rPr lang="ko-KR" altLang="en-US" baseline="0" dirty="0" smtClean="0"/>
              <a:t>가 사용 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현미경으로 자세히 관찰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어느 지역에서 나는 식물의 가루인지 분석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화분학만</a:t>
            </a:r>
            <a:r>
              <a:rPr lang="ko-KR" altLang="en-US" sz="1200" dirty="0" smtClean="0"/>
              <a:t> 따로 전문적으로 분석하는 </a:t>
            </a:r>
            <a:r>
              <a:rPr lang="ko-KR" altLang="en-US" sz="1200" dirty="0" err="1" smtClean="0"/>
              <a:t>법화분학자가</a:t>
            </a:r>
            <a:r>
              <a:rPr lang="ko-KR" altLang="en-US" sz="1200" dirty="0" smtClean="0"/>
              <a:t> 있음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잎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용의자의 옷이나 차량에 있는 잎을 현장에 있는 식물의 잎과 비교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종자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옷에 잘 붙고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작기 때문에 좋은 증거 중 하나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이끼류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습한 곳에 반드시 존재하기 때문에 증거로 쓰기 좋음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    (</a:t>
            </a:r>
            <a:r>
              <a:rPr lang="ko-KR" altLang="en-US" sz="1200" dirty="0" smtClean="0"/>
              <a:t>버섯 등의 균류도 증거로 사용 가능</a:t>
            </a:r>
            <a:r>
              <a:rPr lang="en-US" altLang="ko-KR" sz="1200" dirty="0" smtClean="0"/>
              <a:t>)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마른 잎은 </a:t>
            </a:r>
            <a:r>
              <a:rPr lang="ko-KR" altLang="ko-KR" sz="1200" dirty="0" smtClean="0"/>
              <a:t>식물을 분류하는 데 큰 어려움이 없다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식물의 잎 등이 부서지지 않도록 조심스럽게 다루어야 한다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많이 부서진 경우 부서진 일부만으로는 특징을 파악할 수 없기 때문이다</a:t>
            </a:r>
            <a:r>
              <a:rPr lang="en-US" altLang="ko-KR" sz="1200" dirty="0" smtClean="0"/>
              <a:t>. </a:t>
            </a:r>
          </a:p>
          <a:p>
            <a:r>
              <a:rPr lang="ko-KR" altLang="ko-KR" sz="1200" dirty="0" smtClean="0"/>
              <a:t>최근에는 수사식물학에도 유전자분석 방법이 도입되어 활용되고 있다</a:t>
            </a:r>
            <a:r>
              <a:rPr lang="en-US" altLang="ko-KR" sz="1200" dirty="0" smtClean="0"/>
              <a:t>. </a:t>
            </a:r>
          </a:p>
          <a:p>
            <a:pPr marL="0" indent="0">
              <a:buNone/>
            </a:pPr>
            <a:r>
              <a:rPr lang="ko-KR" altLang="en-US" sz="1200" dirty="0" smtClean="0"/>
              <a:t>    때문에 어떤 식물인지 알아내기가 쉬워졌다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용의자의 바지를 검사하다 피해자의 집 주변에서 자라는 나무의 입자를 발견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1367B-1E9F-4CBE-B0BB-E4F1D33FDDE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90260"/>
            <a:ext cx="7772400" cy="130430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448103"/>
            <a:ext cx="6400800" cy="155502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43678"/>
            <a:ext cx="2057400" cy="519187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43678"/>
            <a:ext cx="6019800" cy="519187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910105"/>
            <a:ext cx="7772400" cy="120852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79036"/>
            <a:ext cx="7772400" cy="133106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19808"/>
            <a:ext cx="4038600" cy="40157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19808"/>
            <a:ext cx="4038600" cy="40157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62058"/>
            <a:ext cx="4040188" cy="5676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29699"/>
            <a:ext cx="4040188" cy="35058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362058"/>
            <a:ext cx="4041775" cy="5676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929699"/>
            <a:ext cx="4041775" cy="35058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42270"/>
            <a:ext cx="3008313" cy="1031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42270"/>
            <a:ext cx="5111750" cy="51932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273319"/>
            <a:ext cx="3008313" cy="41622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259421"/>
            <a:ext cx="5486400" cy="5028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43695"/>
            <a:ext cx="5486400" cy="36509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762270"/>
            <a:ext cx="5486400" cy="7141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43678"/>
            <a:ext cx="8229600" cy="1014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19808"/>
            <a:ext cx="8229600" cy="4015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639790"/>
            <a:ext cx="2133600" cy="32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DBBBD-CE84-4926-8873-78027BBE5F92}" type="datetimeFigureOut">
              <a:rPr lang="ko-KR" altLang="en-US" smtClean="0"/>
              <a:pPr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639790"/>
            <a:ext cx="2895600" cy="32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639790"/>
            <a:ext cx="2133600" cy="32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87E96-A782-4A1F-B5AE-ADE940B31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oRbA2y-9jc" TargetMode="External"/><Relationship Id="rId4" Type="http://schemas.openxmlformats.org/officeDocument/2006/relationships/hyperlink" Target="https://www.youtube.com/watch?v=hfpbTta_QQI&amp;feature=youtu.b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-53900"/>
            <a:ext cx="9144000" cy="61387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수사에 쓰이는 식물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이끼류</a:t>
            </a:r>
            <a:endParaRPr lang="ko-KR" altLang="en-US" b="1" dirty="0"/>
          </a:p>
        </p:txBody>
      </p:sp>
      <p:pic>
        <p:nvPicPr>
          <p:cNvPr id="8" name="내용 개체 틀 7" descr="mushroom-2206588_192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475656" y="1746300"/>
            <a:ext cx="6466162" cy="3637216"/>
          </a:xfrm>
        </p:spPr>
      </p:pic>
    </p:spTree>
    <p:extLst>
      <p:ext uri="{BB962C8B-B14F-4D97-AF65-F5344CB8AC3E}">
        <p14:creationId xmlns="" xmlns:p14="http://schemas.microsoft.com/office/powerpoint/2010/main" val="15126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-21611"/>
            <a:ext cx="9144000" cy="609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수사에 쓰이는 식물</a:t>
            </a:r>
            <a:r>
              <a:rPr lang="en-US" altLang="ko-KR" b="1" dirty="0" smtClean="0"/>
              <a:t>-</a:t>
            </a:r>
            <a:r>
              <a:rPr lang="ko-KR" altLang="en-US" b="1" dirty="0" err="1" smtClean="0"/>
              <a:t>마른잎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962" t="32656" r="48320" b="21736"/>
          <a:stretch/>
        </p:blipFill>
        <p:spPr bwMode="auto">
          <a:xfrm>
            <a:off x="1619672" y="1674292"/>
            <a:ext cx="562066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677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법식물학을</a:t>
            </a:r>
            <a:r>
              <a:rPr lang="ko-KR" altLang="en-US" b="1" dirty="0" smtClean="0"/>
              <a:t> 이용한 사례</a:t>
            </a:r>
            <a:endParaRPr lang="ko-KR" altLang="en-US" b="1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611560" y="1674292"/>
            <a:ext cx="6923112" cy="614524"/>
          </a:xfrm>
        </p:spPr>
        <p:txBody>
          <a:bodyPr/>
          <a:lstStyle/>
          <a:p>
            <a:pPr>
              <a:buNone/>
            </a:pPr>
            <a:r>
              <a:rPr lang="ko-KR" altLang="en-US" b="1" dirty="0" smtClean="0"/>
              <a:t>미네소타에서 한 여성이 살해된 사건</a:t>
            </a:r>
            <a:endParaRPr lang="en-US" altLang="ko-KR" b="1" dirty="0" smtClean="0"/>
          </a:p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499992" y="3042444"/>
            <a:ext cx="3816424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관련된 사진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828" t="37965" r="24471" b="24854"/>
          <a:stretch/>
        </p:blipFill>
        <p:spPr bwMode="auto">
          <a:xfrm>
            <a:off x="4499992" y="3042444"/>
            <a:ext cx="3847852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426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법식물학을</a:t>
            </a:r>
            <a:r>
              <a:rPr lang="ko-KR" altLang="en-US" b="1" dirty="0" smtClean="0"/>
              <a:t> 이용한 사례</a:t>
            </a:r>
            <a:endParaRPr lang="ko-KR" altLang="en-US" b="1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611560" y="1674292"/>
            <a:ext cx="6923112" cy="614524"/>
          </a:xfrm>
        </p:spPr>
        <p:txBody>
          <a:bodyPr/>
          <a:lstStyle/>
          <a:p>
            <a:pPr>
              <a:buNone/>
            </a:pPr>
            <a:r>
              <a:rPr lang="ko-KR" altLang="en-US" b="1" dirty="0" smtClean="0"/>
              <a:t>서울 근교 야산에서 살해된 사건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4499992" y="3042444"/>
            <a:ext cx="3816424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관련된 사진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3018" t="33763" r="33964" b="24763"/>
          <a:stretch/>
        </p:blipFill>
        <p:spPr bwMode="auto">
          <a:xfrm>
            <a:off x="4499992" y="3033976"/>
            <a:ext cx="3816424" cy="285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426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법식물학을</a:t>
            </a:r>
            <a:r>
              <a:rPr lang="ko-KR" altLang="en-US" b="1" dirty="0" smtClean="0"/>
              <a:t> 이용한 사례</a:t>
            </a:r>
            <a:endParaRPr lang="ko-KR" altLang="en-US" b="1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611560" y="1674292"/>
            <a:ext cx="8208912" cy="129614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ko-KR" altLang="en-US" b="1" dirty="0" err="1" smtClean="0"/>
              <a:t>코네티컷에서</a:t>
            </a:r>
            <a:r>
              <a:rPr lang="ko-KR" altLang="en-US" b="1" dirty="0" smtClean="0"/>
              <a:t> 두 소년이 갱단에게</a:t>
            </a:r>
            <a:endParaRPr lang="en-US" altLang="ko-KR" b="1" dirty="0" smtClean="0"/>
          </a:p>
          <a:p>
            <a:pPr>
              <a:buNone/>
            </a:pPr>
            <a:r>
              <a:rPr lang="ko-KR" altLang="en-US" b="1" dirty="0" err="1" smtClean="0"/>
              <a:t>공격당한</a:t>
            </a:r>
            <a:r>
              <a:rPr lang="ko-KR" altLang="en-US" b="1" dirty="0" smtClean="0"/>
              <a:t> 사건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4499992" y="3042444"/>
            <a:ext cx="3816424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관련된 사진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138" t="50000" b="12115"/>
          <a:stretch/>
        </p:blipFill>
        <p:spPr bwMode="auto">
          <a:xfrm>
            <a:off x="4499992" y="3049464"/>
            <a:ext cx="3816423" cy="2801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8426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법식물학</a:t>
            </a:r>
            <a:r>
              <a:rPr lang="ko-KR" altLang="en-US" b="1" dirty="0" smtClean="0"/>
              <a:t> 영상</a:t>
            </a:r>
            <a:endParaRPr lang="ko-KR" altLang="en-US" b="1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611560" y="1674292"/>
            <a:ext cx="8208912" cy="3600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ko-KR" dirty="0" smtClean="0">
                <a:hlinkClick r:id="rId4"/>
              </a:rPr>
              <a:t>https://www.youtube.com/watch?v=hfpbTta_QQI&amp;feature=youtu.be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>
                <a:hlinkClick r:id="rId5"/>
              </a:rPr>
              <a:t>https://www.youtube.com/watch?v=ToRbA2y-9jc</a:t>
            </a:r>
            <a:endParaRPr lang="en-US" altLang="ko-KR" dirty="0" smtClean="0"/>
          </a:p>
          <a:p>
            <a:pPr>
              <a:buNone/>
            </a:pP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28426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활동</a:t>
            </a:r>
            <a:r>
              <a:rPr lang="en-US" altLang="ko-KR" b="1" dirty="0" smtClean="0"/>
              <a:t> 1</a:t>
            </a:r>
            <a:endParaRPr lang="ko-KR" altLang="en-US" b="1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611560" y="1674292"/>
            <a:ext cx="8208912" cy="396044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ko-KR" altLang="en-US" b="1" dirty="0" smtClean="0"/>
              <a:t>광학현미경으로 식물 세포 관찰</a:t>
            </a:r>
            <a:r>
              <a:rPr lang="en-US" altLang="ko-KR" b="1" dirty="0" smtClean="0"/>
              <a:t>              </a:t>
            </a:r>
            <a:r>
              <a:rPr lang="ko-KR" altLang="en-US" dirty="0" smtClean="0"/>
              <a:t>주어진 식물 잎의 표피세포를 잎에서 분리하여 염색을 한다</a:t>
            </a:r>
            <a:r>
              <a:rPr lang="en-US" altLang="ko-KR" dirty="0" smtClean="0"/>
              <a:t>.                                </a:t>
            </a:r>
            <a:r>
              <a:rPr lang="ko-KR" altLang="en-US" dirty="0" smtClean="0"/>
              <a:t>각 식물 별로 표피세포를 관찰하여 다른 점을 비교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분석한다</a:t>
            </a:r>
            <a:r>
              <a:rPr lang="en-US" altLang="ko-KR" dirty="0" smtClean="0"/>
              <a:t>.                             </a:t>
            </a:r>
            <a:r>
              <a:rPr lang="ko-KR" altLang="en-US" dirty="0" smtClean="0"/>
              <a:t>각 식물 별로 특징을 기록한다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8426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활동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611560" y="1674292"/>
            <a:ext cx="8208912" cy="396044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ko-KR" altLang="en-US" dirty="0" smtClean="0"/>
              <a:t>용의자들의 몸에서 나온 식물의 표피세포와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현장에 있던 식물의 표피세포를 비교대조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하여 누가 범인인지 밝혀낸다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8426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활동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6" name="내용 개체 틀 5" descr="businessmen-42691_1280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rcRect l="16159" r="16122"/>
          <a:stretch>
            <a:fillRect/>
          </a:stretch>
        </p:blipFill>
        <p:spPr>
          <a:xfrm>
            <a:off x="3131840" y="1386260"/>
            <a:ext cx="1178674" cy="3600400"/>
          </a:xfrm>
        </p:spPr>
      </p:pic>
      <p:pic>
        <p:nvPicPr>
          <p:cNvPr id="7" name="그림 6" descr="dress-2026863_128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44" y="1530276"/>
            <a:ext cx="1656184" cy="3312368"/>
          </a:xfrm>
          <a:prstGeom prst="rect">
            <a:avLst/>
          </a:prstGeom>
        </p:spPr>
      </p:pic>
      <p:pic>
        <p:nvPicPr>
          <p:cNvPr id="8" name="그림 7" descr="people-1886412_1280.png"/>
          <p:cNvPicPr>
            <a:picLocks noChangeAspect="1"/>
          </p:cNvPicPr>
          <p:nvPr/>
        </p:nvPicPr>
        <p:blipFill>
          <a:blip r:embed="rId6" cstate="print"/>
          <a:srcRect l="59061" t="22050" r="20464"/>
          <a:stretch>
            <a:fillRect/>
          </a:stretch>
        </p:blipFill>
        <p:spPr>
          <a:xfrm>
            <a:off x="4788024" y="1530276"/>
            <a:ext cx="1872208" cy="3563888"/>
          </a:xfrm>
          <a:prstGeom prst="rect">
            <a:avLst/>
          </a:prstGeom>
        </p:spPr>
      </p:pic>
      <p:pic>
        <p:nvPicPr>
          <p:cNvPr id="9" name="그림 8" descr="people-1886412_1280.png"/>
          <p:cNvPicPr>
            <a:picLocks noChangeAspect="1"/>
          </p:cNvPicPr>
          <p:nvPr/>
        </p:nvPicPr>
        <p:blipFill>
          <a:blip r:embed="rId6" cstate="print"/>
          <a:srcRect l="83074" t="23625"/>
          <a:stretch>
            <a:fillRect/>
          </a:stretch>
        </p:blipFill>
        <p:spPr>
          <a:xfrm>
            <a:off x="6732240" y="1602284"/>
            <a:ext cx="1547664" cy="3491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5616" y="50586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씨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19872" y="50586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</a:t>
            </a:r>
            <a:r>
              <a:rPr lang="ko-KR" altLang="en-US" dirty="0" smtClean="0"/>
              <a:t>씨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36096" y="50586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r>
              <a:rPr lang="ko-KR" altLang="en-US" dirty="0" smtClean="0"/>
              <a:t>씨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08304" y="50586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</a:t>
            </a:r>
            <a:r>
              <a:rPr lang="ko-KR" altLang="en-US" dirty="0" smtClean="0"/>
              <a:t>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426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dandelion-463928_1920.jpg"/>
          <p:cNvPicPr>
            <a:picLocks noChangeAspect="1"/>
          </p:cNvPicPr>
          <p:nvPr/>
        </p:nvPicPr>
        <p:blipFill>
          <a:blip r:embed="rId2" cstate="print">
            <a:lum bright="40000" contrast="-40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sz="13800" b="1" dirty="0" err="1" smtClean="0">
                <a:latin typeface="궁서" panose="02030600000101010101" pitchFamily="18" charset="-127"/>
                <a:ea typeface="궁서" panose="02030600000101010101" pitchFamily="18" charset="-127"/>
              </a:rPr>
              <a:t>법식물</a:t>
            </a:r>
            <a:r>
              <a:rPr lang="ko-KR" altLang="en-US" sz="13800" b="1" dirty="0" err="1">
                <a:latin typeface="궁서" panose="02030600000101010101" pitchFamily="18" charset="-127"/>
                <a:ea typeface="궁서" panose="02030600000101010101" pitchFamily="18" charset="-127"/>
              </a:rPr>
              <a:t>학</a:t>
            </a:r>
            <a:endParaRPr lang="ko-KR" altLang="en-US" sz="13800" b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403648" y="3762524"/>
            <a:ext cx="6400800" cy="1555027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Forensic botany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46300"/>
            <a:ext cx="7772400" cy="2016224"/>
          </a:xfrm>
        </p:spPr>
        <p:txBody>
          <a:bodyPr>
            <a:noAutofit/>
          </a:bodyPr>
          <a:lstStyle/>
          <a:p>
            <a:r>
              <a:rPr lang="en-US" altLang="ko-KR" sz="11500" b="1" dirty="0" smtClean="0">
                <a:solidFill>
                  <a:schemeClr val="bg1"/>
                </a:solidFill>
              </a:rPr>
              <a:t>In activity…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dandelion-463928_1920.jpg"/>
          <p:cNvPicPr>
            <a:picLocks noChangeAspect="1"/>
          </p:cNvPicPr>
          <p:nvPr/>
        </p:nvPicPr>
        <p:blipFill>
          <a:blip r:embed="rId2" cstate="print">
            <a:lum bright="40000" contrast="-40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3568" y="666180"/>
            <a:ext cx="7772400" cy="4536504"/>
          </a:xfrm>
          <a:noFill/>
        </p:spPr>
        <p:txBody>
          <a:bodyPr>
            <a:noAutofit/>
          </a:bodyPr>
          <a:lstStyle/>
          <a:p>
            <a:r>
              <a:rPr lang="ko-KR" altLang="en-US" sz="28700" b="1" dirty="0" err="1" smtClean="0"/>
              <a:t>ㄱㅅ</a:t>
            </a:r>
            <a:endParaRPr lang="ko-KR" altLang="en-US" sz="287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dandelion-463928_1920.jpg"/>
          <p:cNvPicPr>
            <a:picLocks noChangeAspect="1"/>
          </p:cNvPicPr>
          <p:nvPr/>
        </p:nvPicPr>
        <p:blipFill>
          <a:blip r:embed="rId2" cstate="print">
            <a:lum bright="40000" contrast="-40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다음시간에 할 것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종합 모의 수사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지금까지 배운 내용 딱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분만 생각해 오기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dandelion-463928_1920.jpg"/>
          <p:cNvPicPr>
            <a:picLocks noChangeAspect="1"/>
          </p:cNvPicPr>
          <p:nvPr/>
        </p:nvPicPr>
        <p:blipFill>
          <a:blip r:embed="rId2" cstate="print">
            <a:lum bright="40000" contrast="-40000"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b="1" dirty="0" err="1" smtClean="0"/>
              <a:t>법식물</a:t>
            </a:r>
            <a:r>
              <a:rPr lang="ko-KR" altLang="en-US" b="1" dirty="0" err="1"/>
              <a:t>학</a:t>
            </a:r>
            <a:endParaRPr lang="ko-KR" altLang="en-US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범죄현장에 있는 증거들에서 식물학적 증거를 찾아 분석하는 것</a:t>
            </a:r>
            <a:endParaRPr lang="en-US" altLang="ko-KR" sz="2000" dirty="0" smtClean="0"/>
          </a:p>
          <a:p>
            <a:r>
              <a:rPr lang="ko-KR" altLang="en-US" sz="2000" dirty="0" smtClean="0"/>
              <a:t>식물 잎의 표피세포의 형태를 이용</a:t>
            </a:r>
            <a:endParaRPr lang="en-US" altLang="ko-KR" sz="2000" dirty="0" smtClean="0"/>
          </a:p>
          <a:p>
            <a:r>
              <a:rPr lang="ko-KR" altLang="en-US" sz="2000" dirty="0" smtClean="0"/>
              <a:t>식물 </a:t>
            </a:r>
            <a:r>
              <a:rPr lang="en-US" altLang="ko-KR" sz="2000" dirty="0" smtClean="0"/>
              <a:t>DNA </a:t>
            </a:r>
            <a:r>
              <a:rPr lang="ko-KR" altLang="en-US" sz="2000" dirty="0" smtClean="0"/>
              <a:t>지문 검사를 하기도 함</a:t>
            </a:r>
            <a:endParaRPr lang="ko-KR" altLang="en-US" sz="2000" dirty="0"/>
          </a:p>
        </p:txBody>
      </p:sp>
      <p:pic>
        <p:nvPicPr>
          <p:cNvPr id="8" name="Picture 2" descr="E:\2018 동아리\기타사진\사진\crime-scene-29308_128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042444"/>
            <a:ext cx="3240360" cy="2473306"/>
          </a:xfrm>
          <a:prstGeom prst="rect">
            <a:avLst/>
          </a:prstGeom>
          <a:noFill/>
        </p:spPr>
      </p:pic>
      <p:pic>
        <p:nvPicPr>
          <p:cNvPr id="9" name="그림 8" descr="background-2029771_128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7704" y="3636616"/>
            <a:ext cx="4896544" cy="2448272"/>
          </a:xfrm>
          <a:prstGeom prst="rect">
            <a:avLst/>
          </a:prstGeom>
        </p:spPr>
      </p:pic>
      <p:pic>
        <p:nvPicPr>
          <p:cNvPr id="2050" name="Picture 2" descr="E:\2018 동아리\기타사진\사진\police-line-2070573_1920.png"/>
          <p:cNvPicPr>
            <a:picLocks noChangeAspect="1" noChangeArrowheads="1"/>
          </p:cNvPicPr>
          <p:nvPr/>
        </p:nvPicPr>
        <p:blipFill>
          <a:blip r:embed="rId5" cstate="print"/>
          <a:srcRect t="46739" b="47164"/>
          <a:stretch>
            <a:fillRect/>
          </a:stretch>
        </p:blipFill>
        <p:spPr bwMode="auto">
          <a:xfrm rot="19702870">
            <a:off x="1221565" y="3642494"/>
            <a:ext cx="7199362" cy="432048"/>
          </a:xfrm>
          <a:prstGeom prst="rect">
            <a:avLst/>
          </a:prstGeom>
          <a:noFill/>
        </p:spPr>
      </p:pic>
      <p:pic>
        <p:nvPicPr>
          <p:cNvPr id="11" name="Picture 2" descr="E:\2018 동아리\기타사진\사진\police-line-2070573_1920.png"/>
          <p:cNvPicPr>
            <a:picLocks noChangeAspect="1" noChangeArrowheads="1"/>
          </p:cNvPicPr>
          <p:nvPr/>
        </p:nvPicPr>
        <p:blipFill>
          <a:blip r:embed="rId5" cstate="print"/>
          <a:srcRect t="46739" b="47164"/>
          <a:stretch>
            <a:fillRect/>
          </a:stretch>
        </p:blipFill>
        <p:spPr bwMode="auto">
          <a:xfrm rot="21160776">
            <a:off x="1041793" y="4147419"/>
            <a:ext cx="7199362" cy="43204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464" t="33843" r="52295" b="20718"/>
          <a:stretch/>
        </p:blipFill>
        <p:spPr bwMode="auto">
          <a:xfrm>
            <a:off x="4427984" y="2682404"/>
            <a:ext cx="4176464" cy="311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4190"/>
            <a:ext cx="9144000" cy="609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식물 </a:t>
            </a:r>
            <a:r>
              <a:rPr lang="en-US" altLang="ko-KR" b="1" dirty="0" smtClean="0"/>
              <a:t>DNA </a:t>
            </a:r>
            <a:r>
              <a:rPr lang="ko-KR" altLang="en-US" b="1" dirty="0" smtClean="0"/>
              <a:t>지문 검사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624" t="28505" r="29947" b="21773"/>
          <a:stretch/>
        </p:blipFill>
        <p:spPr bwMode="auto">
          <a:xfrm>
            <a:off x="1403648" y="1530276"/>
            <a:ext cx="6408712" cy="3763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350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4190"/>
            <a:ext cx="9144000" cy="609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3678"/>
            <a:ext cx="8229600" cy="1358606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/>
              <a:t>식물 </a:t>
            </a:r>
            <a:r>
              <a:rPr lang="en-US" altLang="ko-KR" b="1" dirty="0" smtClean="0"/>
              <a:t>DNA </a:t>
            </a:r>
            <a:r>
              <a:rPr lang="ko-KR" altLang="en-US" b="1" dirty="0" smtClean="0"/>
              <a:t>지문 검사를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이용한 사건</a:t>
            </a:r>
            <a:endParaRPr lang="ko-KR" altLang="en-US" b="1" dirty="0"/>
          </a:p>
        </p:txBody>
      </p:sp>
      <p:pic>
        <p:nvPicPr>
          <p:cNvPr id="7" name="내용 개체 틀 6" descr="walnuts-3549580_192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763688" y="1890316"/>
            <a:ext cx="5852160" cy="3508248"/>
          </a:xfrm>
        </p:spPr>
      </p:pic>
    </p:spTree>
    <p:extLst>
      <p:ext uri="{BB962C8B-B14F-4D97-AF65-F5344CB8AC3E}">
        <p14:creationId xmlns="" xmlns:p14="http://schemas.microsoft.com/office/powerpoint/2010/main" val="17350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-53900"/>
            <a:ext cx="9144000" cy="61387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수사에 쓰이는 식물</a:t>
            </a:r>
            <a:endParaRPr lang="ko-KR" altLang="en-US" b="1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126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-53900"/>
            <a:ext cx="9144000" cy="61387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수사에 쓰이는 식물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꽃가루</a:t>
            </a:r>
            <a:endParaRPr lang="ko-KR" altLang="en-US" b="1" dirty="0"/>
          </a:p>
        </p:txBody>
      </p:sp>
      <p:pic>
        <p:nvPicPr>
          <p:cNvPr id="7" name="내용 개체 틀 6" descr="새 파일 4_15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 rot="16200000">
            <a:off x="2485614" y="1240398"/>
            <a:ext cx="3744416" cy="4756220"/>
          </a:xfrm>
        </p:spPr>
      </p:pic>
      <p:sp>
        <p:nvSpPr>
          <p:cNvPr id="8" name="직사각형 7"/>
          <p:cNvSpPr/>
          <p:nvPr/>
        </p:nvSpPr>
        <p:spPr>
          <a:xfrm rot="19654542">
            <a:off x="437337" y="1864506"/>
            <a:ext cx="8064896" cy="223224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0" b="1" dirty="0" err="1" smtClean="0">
                <a:solidFill>
                  <a:srgbClr val="FFFF00"/>
                </a:solidFill>
              </a:rPr>
              <a:t>법화분학자</a:t>
            </a:r>
            <a:endParaRPr lang="ko-KR" altLang="en-US" sz="115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26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-53900"/>
            <a:ext cx="9144000" cy="61387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수사에 쓰이는 식물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잎</a:t>
            </a:r>
            <a:endParaRPr lang="ko-KR" altLang="en-US" b="1" dirty="0"/>
          </a:p>
        </p:txBody>
      </p:sp>
      <p:pic>
        <p:nvPicPr>
          <p:cNvPr id="8" name="내용 개체 틀 7" descr="leaves-3420078_192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645920" y="1476692"/>
            <a:ext cx="5852160" cy="3901440"/>
          </a:xfrm>
        </p:spPr>
      </p:pic>
    </p:spTree>
    <p:extLst>
      <p:ext uri="{BB962C8B-B14F-4D97-AF65-F5344CB8AC3E}">
        <p14:creationId xmlns="" xmlns:p14="http://schemas.microsoft.com/office/powerpoint/2010/main" val="15126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andelion-463928_1920.jpg"/>
          <p:cNvPicPr>
            <a:picLocks noChangeAspect="1"/>
          </p:cNvPicPr>
          <p:nvPr/>
        </p:nvPicPr>
        <p:blipFill>
          <a:blip r:embed="rId3" cstate="print">
            <a:lum bright="40000" contrast="-40000"/>
          </a:blip>
          <a:stretch>
            <a:fillRect/>
          </a:stretch>
        </p:blipFill>
        <p:spPr>
          <a:xfrm>
            <a:off x="0" y="-53900"/>
            <a:ext cx="9144000" cy="61387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수사에 쓰이는 식물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종자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2277" t="29267" r="43209" b="37073"/>
          <a:stretch/>
        </p:blipFill>
        <p:spPr bwMode="auto">
          <a:xfrm>
            <a:off x="2195736" y="1746300"/>
            <a:ext cx="4968552" cy="383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126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393</Words>
  <Application>Microsoft Office PowerPoint</Application>
  <PresentationFormat>사용자 지정</PresentationFormat>
  <Paragraphs>79</Paragraphs>
  <Slides>22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슬라이드 1</vt:lpstr>
      <vt:lpstr>법식물학</vt:lpstr>
      <vt:lpstr>법식물학</vt:lpstr>
      <vt:lpstr>식물 DNA 지문 검사</vt:lpstr>
      <vt:lpstr>식물 DNA 지문 검사를 이용한 사건</vt:lpstr>
      <vt:lpstr>수사에 쓰이는 식물</vt:lpstr>
      <vt:lpstr>수사에 쓰이는 식물-꽃가루</vt:lpstr>
      <vt:lpstr>수사에 쓰이는 식물-잎</vt:lpstr>
      <vt:lpstr>수사에 쓰이는 식물-종자</vt:lpstr>
      <vt:lpstr>수사에 쓰이는 식물-이끼류</vt:lpstr>
      <vt:lpstr>수사에 쓰이는 식물-마른잎</vt:lpstr>
      <vt:lpstr>법식물학을 이용한 사례</vt:lpstr>
      <vt:lpstr>법식물학을 이용한 사례</vt:lpstr>
      <vt:lpstr>법식물학을 이용한 사례</vt:lpstr>
      <vt:lpstr>법식물학 영상</vt:lpstr>
      <vt:lpstr>슬라이드 16</vt:lpstr>
      <vt:lpstr>활동 1</vt:lpstr>
      <vt:lpstr>활동 2</vt:lpstr>
      <vt:lpstr>활동 2</vt:lpstr>
      <vt:lpstr>In activity…</vt:lpstr>
      <vt:lpstr>ㄱㅅ</vt:lpstr>
      <vt:lpstr>다음시간에 할 것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법식물학</dc:title>
  <dc:creator>Windows User</dc:creator>
  <cp:lastModifiedBy>Windows User</cp:lastModifiedBy>
  <cp:revision>36</cp:revision>
  <dcterms:created xsi:type="dcterms:W3CDTF">2018-08-15T03:34:27Z</dcterms:created>
  <dcterms:modified xsi:type="dcterms:W3CDTF">2018-08-21T08:56:52Z</dcterms:modified>
</cp:coreProperties>
</file>